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58" r:id="rId2"/>
  </p:sldMasterIdLst>
  <p:notesMasterIdLst>
    <p:notesMasterId r:id="rId20"/>
  </p:notesMasterIdLst>
  <p:sldIdLst>
    <p:sldId id="256" r:id="rId3"/>
    <p:sldId id="272" r:id="rId4"/>
    <p:sldId id="257" r:id="rId5"/>
    <p:sldId id="260" r:id="rId6"/>
    <p:sldId id="258" r:id="rId7"/>
    <p:sldId id="259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06" autoAdjust="0"/>
    <p:restoredTop sz="94640"/>
  </p:normalViewPr>
  <p:slideViewPr>
    <p:cSldViewPr snapToGrid="0">
      <p:cViewPr varScale="1">
        <p:scale>
          <a:sx n="97" d="100"/>
          <a:sy n="97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253C9945-0FA1-EA49-8E72-05EF464E7B37}"/>
    <pc:docChg chg="modSld">
      <pc:chgData name="Ariel Avshalom" userId="ad20b999a1aae67d" providerId="LiveId" clId="{253C9945-0FA1-EA49-8E72-05EF464E7B37}" dt="2020-02-14T17:10:35.692" v="0" actId="1076"/>
      <pc:docMkLst>
        <pc:docMk/>
      </pc:docMkLst>
      <pc:sldChg chg="modSp">
        <pc:chgData name="Ariel Avshalom" userId="ad20b999a1aae67d" providerId="LiveId" clId="{253C9945-0FA1-EA49-8E72-05EF464E7B37}" dt="2020-02-14T17:10:35.692" v="0" actId="1076"/>
        <pc:sldMkLst>
          <pc:docMk/>
          <pc:sldMk cId="1146102690" sldId="257"/>
        </pc:sldMkLst>
        <pc:picChg chg="mod">
          <ac:chgData name="Ariel Avshalom" userId="ad20b999a1aae67d" providerId="LiveId" clId="{253C9945-0FA1-EA49-8E72-05EF464E7B37}" dt="2020-02-14T17:10:35.692" v="0" actId="1076"/>
          <ac:picMkLst>
            <pc:docMk/>
            <pc:sldMk cId="1146102690" sldId="257"/>
            <ac:picMk id="5" creationId="{5533AF19-2C0B-4CD8-A416-1CDF3C16CCC8}"/>
          </ac:picMkLst>
        </pc:picChg>
      </pc:sldChg>
    </pc:docChg>
  </pc:docChgLst>
  <pc:docChgLst>
    <pc:chgData name="Ariel Avshalom" userId="ad20b999a1aae67d" providerId="LiveId" clId="{B8D43F9B-91F8-47E2-AA3F-ABBF16E429AE}"/>
    <pc:docChg chg="custSel mod addSld modSld">
      <pc:chgData name="Ariel Avshalom" userId="ad20b999a1aae67d" providerId="LiveId" clId="{B8D43F9B-91F8-47E2-AA3F-ABBF16E429AE}" dt="2020-02-02T22:46:40.989" v="161" actId="26606"/>
      <pc:docMkLst>
        <pc:docMk/>
      </pc:docMkLst>
      <pc:sldChg chg="modSp">
        <pc:chgData name="Ariel Avshalom" userId="ad20b999a1aae67d" providerId="LiveId" clId="{B8D43F9B-91F8-47E2-AA3F-ABBF16E429AE}" dt="2020-01-29T22:25:09.753" v="0" actId="20577"/>
        <pc:sldMkLst>
          <pc:docMk/>
          <pc:sldMk cId="214578421" sldId="268"/>
        </pc:sldMkLst>
        <pc:spChg chg="mod">
          <ac:chgData name="Ariel Avshalom" userId="ad20b999a1aae67d" providerId="LiveId" clId="{B8D43F9B-91F8-47E2-AA3F-ABBF16E429AE}" dt="2020-01-29T22:25:09.753" v="0" actId="20577"/>
          <ac:spMkLst>
            <pc:docMk/>
            <pc:sldMk cId="214578421" sldId="268"/>
            <ac:spMk id="3" creationId="{F32A7EA4-7934-8740-8366-1D8322101A0C}"/>
          </ac:spMkLst>
        </pc:spChg>
      </pc:sldChg>
      <pc:sldChg chg="modSp modAnim">
        <pc:chgData name="Ariel Avshalom" userId="ad20b999a1aae67d" providerId="LiveId" clId="{B8D43F9B-91F8-47E2-AA3F-ABBF16E429AE}" dt="2020-01-29T22:26:55.418" v="63" actId="20577"/>
        <pc:sldMkLst>
          <pc:docMk/>
          <pc:sldMk cId="521488032" sldId="269"/>
        </pc:sldMkLst>
        <pc:spChg chg="mod">
          <ac:chgData name="Ariel Avshalom" userId="ad20b999a1aae67d" providerId="LiveId" clId="{B8D43F9B-91F8-47E2-AA3F-ABBF16E429AE}" dt="2020-01-29T22:26:55.418" v="63" actId="20577"/>
          <ac:spMkLst>
            <pc:docMk/>
            <pc:sldMk cId="521488032" sldId="269"/>
            <ac:spMk id="3" creationId="{BF5A2F40-97A8-2746-8ECE-19E4FEDFA418}"/>
          </ac:spMkLst>
        </pc:spChg>
      </pc:sldChg>
      <pc:sldChg chg="addSp delSp modSp add mod setBg">
        <pc:chgData name="Ariel Avshalom" userId="ad20b999a1aae67d" providerId="LiveId" clId="{B8D43F9B-91F8-47E2-AA3F-ABBF16E429AE}" dt="2020-02-02T22:46:40.989" v="161" actId="26606"/>
        <pc:sldMkLst>
          <pc:docMk/>
          <pc:sldMk cId="2453083445" sldId="272"/>
        </pc:sldMkLst>
        <pc:spChg chg="mod">
          <ac:chgData name="Ariel Avshalom" userId="ad20b999a1aae67d" providerId="LiveId" clId="{B8D43F9B-91F8-47E2-AA3F-ABBF16E429AE}" dt="2020-02-02T22:46:40.989" v="161" actId="26606"/>
          <ac:spMkLst>
            <pc:docMk/>
            <pc:sldMk cId="2453083445" sldId="272"/>
            <ac:spMk id="2" creationId="{5E0394D7-D75D-464C-8B36-D31A2DF45721}"/>
          </ac:spMkLst>
        </pc:spChg>
        <pc:spChg chg="del mod">
          <ac:chgData name="Ariel Avshalom" userId="ad20b999a1aae67d" providerId="LiveId" clId="{B8D43F9B-91F8-47E2-AA3F-ABBF16E429AE}" dt="2020-02-02T22:46:40.989" v="161" actId="26606"/>
          <ac:spMkLst>
            <pc:docMk/>
            <pc:sldMk cId="2453083445" sldId="272"/>
            <ac:spMk id="3" creationId="{946C2138-5795-43A0-A16A-D1F213DDE4B0}"/>
          </ac:spMkLst>
        </pc:spChg>
        <pc:spChg chg="add">
          <ac:chgData name="Ariel Avshalom" userId="ad20b999a1aae67d" providerId="LiveId" clId="{B8D43F9B-91F8-47E2-AA3F-ABBF16E429AE}" dt="2020-02-02T22:46:40.989" v="161" actId="26606"/>
          <ac:spMkLst>
            <pc:docMk/>
            <pc:sldMk cId="2453083445" sldId="272"/>
            <ac:spMk id="10" creationId="{AFF8D2E5-2C4E-47B1-930B-6C82B7C31331}"/>
          </ac:spMkLst>
        </pc:spChg>
        <pc:spChg chg="add">
          <ac:chgData name="Ariel Avshalom" userId="ad20b999a1aae67d" providerId="LiveId" clId="{B8D43F9B-91F8-47E2-AA3F-ABBF16E429AE}" dt="2020-02-02T22:46:40.989" v="161" actId="26606"/>
          <ac:spMkLst>
            <pc:docMk/>
            <pc:sldMk cId="2453083445" sldId="272"/>
            <ac:spMk id="12" creationId="{801E4ADA-0EA9-4930-846E-3C11E8BED6DD}"/>
          </ac:spMkLst>
        </pc:spChg>
        <pc:spChg chg="add">
          <ac:chgData name="Ariel Avshalom" userId="ad20b999a1aae67d" providerId="LiveId" clId="{B8D43F9B-91F8-47E2-AA3F-ABBF16E429AE}" dt="2020-02-02T22:46:40.989" v="161" actId="26606"/>
          <ac:spMkLst>
            <pc:docMk/>
            <pc:sldMk cId="2453083445" sldId="272"/>
            <ac:spMk id="14" creationId="{FB92FFCE-0C90-454E-AA25-D4EE9A6C39C5}"/>
          </ac:spMkLst>
        </pc:spChg>
        <pc:graphicFrameChg chg="add">
          <ac:chgData name="Ariel Avshalom" userId="ad20b999a1aae67d" providerId="LiveId" clId="{B8D43F9B-91F8-47E2-AA3F-ABBF16E429AE}" dt="2020-02-02T22:46:40.989" v="161" actId="26606"/>
          <ac:graphicFrameMkLst>
            <pc:docMk/>
            <pc:sldMk cId="2453083445" sldId="272"/>
            <ac:graphicFrameMk id="5" creationId="{5C9A5CCA-17DA-4D7F-A187-133E1F71529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hyperlink" Target="https://www.people.vcu.edu/~rhammack/Discrete/Alpha.pdf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11.png"/><Relationship Id="rId5" Type="http://schemas.openxmlformats.org/officeDocument/2006/relationships/hyperlink" Target="https://www.people.vcu.edu/~rhammack/Discrete/Alpha.pdf" TargetMode="External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1A484-3B68-48E7-BDD8-0297F8D60A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099722-C6FF-42B2-9B3D-925271B7369A}">
      <dgm:prSet/>
      <dgm:spPr/>
      <dgm:t>
        <a:bodyPr/>
        <a:lstStyle/>
        <a:p>
          <a:r>
            <a:rPr lang="en-US"/>
            <a:t>An introduction to set theory</a:t>
          </a:r>
        </a:p>
      </dgm:t>
    </dgm:pt>
    <dgm:pt modelId="{657B9803-6057-4D38-BDEB-623585EC2309}" type="parTrans" cxnId="{02F963C2-0F94-481F-BBFA-37AF4378D23C}">
      <dgm:prSet/>
      <dgm:spPr/>
      <dgm:t>
        <a:bodyPr/>
        <a:lstStyle/>
        <a:p>
          <a:endParaRPr lang="en-US"/>
        </a:p>
      </dgm:t>
    </dgm:pt>
    <dgm:pt modelId="{F1CBD523-27D3-4B86-8A7F-BE9BC01D4D56}" type="sibTrans" cxnId="{02F963C2-0F94-481F-BBFA-37AF4378D23C}">
      <dgm:prSet/>
      <dgm:spPr/>
      <dgm:t>
        <a:bodyPr/>
        <a:lstStyle/>
        <a:p>
          <a:endParaRPr lang="en-US"/>
        </a:p>
      </dgm:t>
    </dgm:pt>
    <dgm:pt modelId="{BF328850-77F4-481F-99FC-AE24D17AAA1E}">
      <dgm:prSet/>
      <dgm:spPr/>
      <dgm:t>
        <a:bodyPr/>
        <a:lstStyle/>
        <a:p>
          <a:r>
            <a:rPr lang="en-US"/>
            <a:t>Chapter 2.1 of the book: </a:t>
          </a:r>
          <a:r>
            <a:rPr lang="en-US">
              <a:hlinkClick xmlns:r="http://schemas.openxmlformats.org/officeDocument/2006/relationships" r:id="rId1"/>
            </a:rPr>
            <a:t>https://www.people.vcu.edu/~rhammack/Discrete/Alpha.pdf</a:t>
          </a:r>
          <a:endParaRPr lang="en-US"/>
        </a:p>
      </dgm:t>
    </dgm:pt>
    <dgm:pt modelId="{0745D3C3-12E0-4147-9BF0-9D840C53915C}" type="parTrans" cxnId="{093F7EB8-8633-4DC3-8D9A-059557CCBF34}">
      <dgm:prSet/>
      <dgm:spPr/>
      <dgm:t>
        <a:bodyPr/>
        <a:lstStyle/>
        <a:p>
          <a:endParaRPr lang="en-US"/>
        </a:p>
      </dgm:t>
    </dgm:pt>
    <dgm:pt modelId="{61B2A2CD-C6CD-4D78-91CD-4582FD78347E}" type="sibTrans" cxnId="{093F7EB8-8633-4DC3-8D9A-059557CCBF34}">
      <dgm:prSet/>
      <dgm:spPr/>
      <dgm:t>
        <a:bodyPr/>
        <a:lstStyle/>
        <a:p>
          <a:endParaRPr lang="en-US"/>
        </a:p>
      </dgm:t>
    </dgm:pt>
    <dgm:pt modelId="{4C8F5F2D-5EF8-42E5-A4F3-D974BD91B1B9}" type="pres">
      <dgm:prSet presAssocID="{2321A484-3B68-48E7-BDD8-0297F8D60AC4}" presName="root" presStyleCnt="0">
        <dgm:presLayoutVars>
          <dgm:dir/>
          <dgm:resizeHandles val="exact"/>
        </dgm:presLayoutVars>
      </dgm:prSet>
      <dgm:spPr/>
    </dgm:pt>
    <dgm:pt modelId="{4F1D1004-E432-474F-AD1E-76B3223090F0}" type="pres">
      <dgm:prSet presAssocID="{87099722-C6FF-42B2-9B3D-925271B7369A}" presName="compNode" presStyleCnt="0"/>
      <dgm:spPr/>
    </dgm:pt>
    <dgm:pt modelId="{68F34ED9-6345-4434-82E6-D54D8D0FE6D8}" type="pres">
      <dgm:prSet presAssocID="{87099722-C6FF-42B2-9B3D-925271B7369A}" presName="bgRect" presStyleLbl="bgShp" presStyleIdx="0" presStyleCnt="2"/>
      <dgm:spPr/>
    </dgm:pt>
    <dgm:pt modelId="{C78C2E49-003D-45A7-8834-141E2EE49A7B}" type="pres">
      <dgm:prSet presAssocID="{87099722-C6FF-42B2-9B3D-925271B7369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E300100-761B-4C12-B810-CEF8F38F63FE}" type="pres">
      <dgm:prSet presAssocID="{87099722-C6FF-42B2-9B3D-925271B7369A}" presName="spaceRect" presStyleCnt="0"/>
      <dgm:spPr/>
    </dgm:pt>
    <dgm:pt modelId="{D45C9211-CC9D-4635-BC66-4DB466B60825}" type="pres">
      <dgm:prSet presAssocID="{87099722-C6FF-42B2-9B3D-925271B7369A}" presName="parTx" presStyleLbl="revTx" presStyleIdx="0" presStyleCnt="2">
        <dgm:presLayoutVars>
          <dgm:chMax val="0"/>
          <dgm:chPref val="0"/>
        </dgm:presLayoutVars>
      </dgm:prSet>
      <dgm:spPr/>
    </dgm:pt>
    <dgm:pt modelId="{D554B518-9311-49AA-B91F-078F4DC7A249}" type="pres">
      <dgm:prSet presAssocID="{F1CBD523-27D3-4B86-8A7F-BE9BC01D4D56}" presName="sibTrans" presStyleCnt="0"/>
      <dgm:spPr/>
    </dgm:pt>
    <dgm:pt modelId="{5B4F115C-0F19-4014-90C4-C9E619E4B9B7}" type="pres">
      <dgm:prSet presAssocID="{BF328850-77F4-481F-99FC-AE24D17AAA1E}" presName="compNode" presStyleCnt="0"/>
      <dgm:spPr/>
    </dgm:pt>
    <dgm:pt modelId="{50E1D610-71C5-4ABE-906F-26B84167D36B}" type="pres">
      <dgm:prSet presAssocID="{BF328850-77F4-481F-99FC-AE24D17AAA1E}" presName="bgRect" presStyleLbl="bgShp" presStyleIdx="1" presStyleCnt="2"/>
      <dgm:spPr/>
    </dgm:pt>
    <dgm:pt modelId="{35BB7E13-9AE4-47C3-B4DB-475BC25131E4}" type="pres">
      <dgm:prSet presAssocID="{BF328850-77F4-481F-99FC-AE24D17AAA1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8A9CCB3-55A1-46F4-B63F-B8B6EA553065}" type="pres">
      <dgm:prSet presAssocID="{BF328850-77F4-481F-99FC-AE24D17AAA1E}" presName="spaceRect" presStyleCnt="0"/>
      <dgm:spPr/>
    </dgm:pt>
    <dgm:pt modelId="{A38DF177-BC61-463D-992B-6E3C626F17BF}" type="pres">
      <dgm:prSet presAssocID="{BF328850-77F4-481F-99FC-AE24D17AAA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82227B1-E7B5-43B9-A0F9-456A99349907}" type="presOf" srcId="{BF328850-77F4-481F-99FC-AE24D17AAA1E}" destId="{A38DF177-BC61-463D-992B-6E3C626F17BF}" srcOrd="0" destOrd="0" presId="urn:microsoft.com/office/officeart/2018/2/layout/IconVerticalSolidList"/>
    <dgm:cxn modelId="{093F7EB8-8633-4DC3-8D9A-059557CCBF34}" srcId="{2321A484-3B68-48E7-BDD8-0297F8D60AC4}" destId="{BF328850-77F4-481F-99FC-AE24D17AAA1E}" srcOrd="1" destOrd="0" parTransId="{0745D3C3-12E0-4147-9BF0-9D840C53915C}" sibTransId="{61B2A2CD-C6CD-4D78-91CD-4582FD78347E}"/>
    <dgm:cxn modelId="{D71D12B9-C6A2-42A0-97DB-58AD534CAB6C}" type="presOf" srcId="{2321A484-3B68-48E7-BDD8-0297F8D60AC4}" destId="{4C8F5F2D-5EF8-42E5-A4F3-D974BD91B1B9}" srcOrd="0" destOrd="0" presId="urn:microsoft.com/office/officeart/2018/2/layout/IconVerticalSolidList"/>
    <dgm:cxn modelId="{936920C2-5CFD-4C80-992F-3C2A3A95097F}" type="presOf" srcId="{87099722-C6FF-42B2-9B3D-925271B7369A}" destId="{D45C9211-CC9D-4635-BC66-4DB466B60825}" srcOrd="0" destOrd="0" presId="urn:microsoft.com/office/officeart/2018/2/layout/IconVerticalSolidList"/>
    <dgm:cxn modelId="{02F963C2-0F94-481F-BBFA-37AF4378D23C}" srcId="{2321A484-3B68-48E7-BDD8-0297F8D60AC4}" destId="{87099722-C6FF-42B2-9B3D-925271B7369A}" srcOrd="0" destOrd="0" parTransId="{657B9803-6057-4D38-BDEB-623585EC2309}" sibTransId="{F1CBD523-27D3-4B86-8A7F-BE9BC01D4D56}"/>
    <dgm:cxn modelId="{126601E4-9876-44F7-9BE1-1C0F158A5BD2}" type="presParOf" srcId="{4C8F5F2D-5EF8-42E5-A4F3-D974BD91B1B9}" destId="{4F1D1004-E432-474F-AD1E-76B3223090F0}" srcOrd="0" destOrd="0" presId="urn:microsoft.com/office/officeart/2018/2/layout/IconVerticalSolidList"/>
    <dgm:cxn modelId="{4C45F9CD-1FFE-4774-92CB-762E7A94CE38}" type="presParOf" srcId="{4F1D1004-E432-474F-AD1E-76B3223090F0}" destId="{68F34ED9-6345-4434-82E6-D54D8D0FE6D8}" srcOrd="0" destOrd="0" presId="urn:microsoft.com/office/officeart/2018/2/layout/IconVerticalSolidList"/>
    <dgm:cxn modelId="{811678F5-F435-40DA-9600-A272C3B61739}" type="presParOf" srcId="{4F1D1004-E432-474F-AD1E-76B3223090F0}" destId="{C78C2E49-003D-45A7-8834-141E2EE49A7B}" srcOrd="1" destOrd="0" presId="urn:microsoft.com/office/officeart/2018/2/layout/IconVerticalSolidList"/>
    <dgm:cxn modelId="{6B4C4E5A-C849-4696-9215-EAEFF9702C39}" type="presParOf" srcId="{4F1D1004-E432-474F-AD1E-76B3223090F0}" destId="{5E300100-761B-4C12-B810-CEF8F38F63FE}" srcOrd="2" destOrd="0" presId="urn:microsoft.com/office/officeart/2018/2/layout/IconVerticalSolidList"/>
    <dgm:cxn modelId="{EB39BEBB-9476-4F6D-8ADE-919C62305C32}" type="presParOf" srcId="{4F1D1004-E432-474F-AD1E-76B3223090F0}" destId="{D45C9211-CC9D-4635-BC66-4DB466B60825}" srcOrd="3" destOrd="0" presId="urn:microsoft.com/office/officeart/2018/2/layout/IconVerticalSolidList"/>
    <dgm:cxn modelId="{09E6A96B-2377-4CC1-B416-540E9EC3813B}" type="presParOf" srcId="{4C8F5F2D-5EF8-42E5-A4F3-D974BD91B1B9}" destId="{D554B518-9311-49AA-B91F-078F4DC7A249}" srcOrd="1" destOrd="0" presId="urn:microsoft.com/office/officeart/2018/2/layout/IconVerticalSolidList"/>
    <dgm:cxn modelId="{C1AB8F9F-AC15-4D55-A449-E008EEE9F8D9}" type="presParOf" srcId="{4C8F5F2D-5EF8-42E5-A4F3-D974BD91B1B9}" destId="{5B4F115C-0F19-4014-90C4-C9E619E4B9B7}" srcOrd="2" destOrd="0" presId="urn:microsoft.com/office/officeart/2018/2/layout/IconVerticalSolidList"/>
    <dgm:cxn modelId="{32E0F9CB-89B4-4FCD-A504-26EB9008CC82}" type="presParOf" srcId="{5B4F115C-0F19-4014-90C4-C9E619E4B9B7}" destId="{50E1D610-71C5-4ABE-906F-26B84167D36B}" srcOrd="0" destOrd="0" presId="urn:microsoft.com/office/officeart/2018/2/layout/IconVerticalSolidList"/>
    <dgm:cxn modelId="{914346CE-5649-4C94-BF80-72ECD3AC765E}" type="presParOf" srcId="{5B4F115C-0F19-4014-90C4-C9E619E4B9B7}" destId="{35BB7E13-9AE4-47C3-B4DB-475BC25131E4}" srcOrd="1" destOrd="0" presId="urn:microsoft.com/office/officeart/2018/2/layout/IconVerticalSolidList"/>
    <dgm:cxn modelId="{2078220C-7BE7-4ACB-BA24-28D3323E6299}" type="presParOf" srcId="{5B4F115C-0F19-4014-90C4-C9E619E4B9B7}" destId="{38A9CCB3-55A1-46F4-B63F-B8B6EA553065}" srcOrd="2" destOrd="0" presId="urn:microsoft.com/office/officeart/2018/2/layout/IconVerticalSolidList"/>
    <dgm:cxn modelId="{595CD2F0-ED93-4D21-9D71-C5464251689B}" type="presParOf" srcId="{5B4F115C-0F19-4014-90C4-C9E619E4B9B7}" destId="{A38DF177-BC61-463D-992B-6E3C626F17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34ED9-6345-4434-82E6-D54D8D0FE6D8}">
      <dsp:nvSpPr>
        <dsp:cNvPr id="0" name=""/>
        <dsp:cNvSpPr/>
      </dsp:nvSpPr>
      <dsp:spPr>
        <a:xfrm>
          <a:off x="0" y="745053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C2E49-003D-45A7-8834-141E2EE49A7B}">
      <dsp:nvSpPr>
        <dsp:cNvPr id="0" name=""/>
        <dsp:cNvSpPr/>
      </dsp:nvSpPr>
      <dsp:spPr>
        <a:xfrm>
          <a:off x="416083" y="1054537"/>
          <a:ext cx="756516" cy="75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C9211-CC9D-4635-BC66-4DB466B60825}">
      <dsp:nvSpPr>
        <dsp:cNvPr id="0" name=""/>
        <dsp:cNvSpPr/>
      </dsp:nvSpPr>
      <dsp:spPr>
        <a:xfrm>
          <a:off x="1588683" y="745053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 introduction to set theory</a:t>
          </a:r>
        </a:p>
      </dsp:txBody>
      <dsp:txXfrm>
        <a:off x="1588683" y="745053"/>
        <a:ext cx="8917772" cy="1375483"/>
      </dsp:txXfrm>
    </dsp:sp>
    <dsp:sp modelId="{50E1D610-71C5-4ABE-906F-26B84167D36B}">
      <dsp:nvSpPr>
        <dsp:cNvPr id="0" name=""/>
        <dsp:cNvSpPr/>
      </dsp:nvSpPr>
      <dsp:spPr>
        <a:xfrm>
          <a:off x="0" y="2464408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B7E13-9AE4-47C3-B4DB-475BC25131E4}">
      <dsp:nvSpPr>
        <dsp:cNvPr id="0" name=""/>
        <dsp:cNvSpPr/>
      </dsp:nvSpPr>
      <dsp:spPr>
        <a:xfrm>
          <a:off x="416083" y="2773892"/>
          <a:ext cx="756516" cy="75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DF177-BC61-463D-992B-6E3C626F17BF}">
      <dsp:nvSpPr>
        <dsp:cNvPr id="0" name=""/>
        <dsp:cNvSpPr/>
      </dsp:nvSpPr>
      <dsp:spPr>
        <a:xfrm>
          <a:off x="1588683" y="2464408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Chapter 2.1 of the book: </a:t>
          </a:r>
          <a:r>
            <a:rPr lang="en-US" sz="2400" kern="1200">
              <a:hlinkClick xmlns:r="http://schemas.openxmlformats.org/officeDocument/2006/relationships" r:id="rId5"/>
            </a:rPr>
            <a:t>https://www.people.vcu.edu/~rhammack/Discrete/Alpha.pdf</a:t>
          </a:r>
          <a:endParaRPr lang="en-US" sz="2400" kern="1200"/>
        </a:p>
      </dsp:txBody>
      <dsp:txXfrm>
        <a:off x="1588683" y="2464408"/>
        <a:ext cx="8917772" cy="1375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7AC0B-5BD2-4707-A0A9-8B631559F401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E2D2C-B737-4F5E-82DC-6BD352C02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8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E2D2C-B737-4F5E-82DC-6BD352C02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5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slide we saw the mathematical sets we use until we get to complex analysis.</a:t>
            </a:r>
          </a:p>
          <a:p>
            <a:r>
              <a:rPr lang="en-US" dirty="0"/>
              <a:t>The question is, how did it come to be?</a:t>
            </a:r>
          </a:p>
          <a:p>
            <a:r>
              <a:rPr lang="en-US" dirty="0"/>
              <a:t>He tried to prove that the number was rational and he approached a contradiction.</a:t>
            </a:r>
          </a:p>
          <a:p>
            <a:r>
              <a:rPr lang="en-US" dirty="0"/>
              <a:t>This made him claim that the square root of 2 was not rational.</a:t>
            </a:r>
          </a:p>
          <a:p>
            <a:r>
              <a:rPr lang="en-US" dirty="0"/>
              <a:t>And that claim made him very dead very fast.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E2D2C-B737-4F5E-82DC-6BD352C029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38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2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19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15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81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12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8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8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5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0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6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37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626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64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38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13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6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5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8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6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9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8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3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9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6" r:id="rId5"/>
    <p:sldLayoutId id="2147483750" r:id="rId6"/>
    <p:sldLayoutId id="2147483751" r:id="rId7"/>
    <p:sldLayoutId id="2147483752" r:id="rId8"/>
    <p:sldLayoutId id="2147483755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63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6Qty8tAnVI" TargetMode="External"/><Relationship Id="rId2" Type="http://schemas.openxmlformats.org/officeDocument/2006/relationships/hyperlink" Target="https://www.youtube.com/watch?v=cyvDG8qjt-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KUZoqSTx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A picture containing rain, yellow, sitting, bird&#10;&#10;Description automatically generated">
            <a:extLst>
              <a:ext uri="{FF2B5EF4-FFF2-40B4-BE49-F238E27FC236}">
                <a16:creationId xmlns:a16="http://schemas.microsoft.com/office/drawing/2014/main" id="{4C4C1D5D-AB31-4A2D-B6D7-92FB8F691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7" b="10247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31713-62D3-49A6-96F8-0271166BC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Set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3DD63-1C89-4A84-9647-6A266E5DD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By Ariel Avshalom</a:t>
            </a:r>
          </a:p>
          <a:p>
            <a:pPr algn="ctr"/>
            <a:r>
              <a:rPr lang="en-US" sz="1700" dirty="0"/>
              <a:t>Lecture 1</a:t>
            </a:r>
          </a:p>
          <a:p>
            <a:pPr algn="ctr"/>
            <a:r>
              <a:rPr lang="en-US" sz="1700" dirty="0"/>
              <a:t>CISC 2210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57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BFA1FA-11FA-4685-8FFD-3AB6A8A9F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3" t="6484" r="19067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632B2-19AD-834F-9F28-DD98C0ED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Cardinality of sets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9A55C-87A7-CE43-BE22-B4B829B66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5868" y="2718054"/>
                <a:ext cx="3438906" cy="320725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700" dirty="0"/>
                  <a:t>The cardinality of a finite set is the size or number of elements of the set</a:t>
                </a:r>
              </a:p>
              <a:p>
                <a:r>
                  <a:rPr lang="en-US" sz="1700" dirty="0"/>
                  <a:t>We use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1700" dirty="0"/>
                  <a:t>to denote cardinality</a:t>
                </a:r>
              </a:p>
              <a:p>
                <a:r>
                  <a:rPr lang="en-US" sz="1700" dirty="0"/>
                  <a:t>Example: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 = {1, 2, 3, 4}</m:t>
                    </m:r>
                  </m:oMath>
                </a14:m>
                <a:endParaRPr lang="en-US" sz="17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700" b="0" dirty="0"/>
              </a:p>
              <a:p>
                <a:r>
                  <a:rPr lang="en-US" sz="1700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700"/>
                      <m:t>∞</m:t>
                    </m:r>
                  </m:oMath>
                </a14:m>
                <a:endParaRPr lang="en-US" sz="1700" dirty="0"/>
              </a:p>
              <a:p>
                <a:endParaRPr lang="en-US" sz="1700" dirty="0"/>
              </a:p>
              <a:p>
                <a:endParaRPr lang="en-US" sz="17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9A55C-87A7-CE43-BE22-B4B829B66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5868" y="2718054"/>
                <a:ext cx="3438906" cy="3207258"/>
              </a:xfrm>
              <a:blipFill>
                <a:blip r:embed="rId3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122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B9A6B-9AD0-494F-8858-D9F6C75F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Empty set cardinality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A9E7-C11A-AA43-8D1F-99711E9191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79" y="2688336"/>
                <a:ext cx="4498848" cy="358444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The empty set is the set that contains nothing. Think of it as an empty box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∅ = {}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|∅|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However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not 0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A9E7-C11A-AA43-8D1F-99711E919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79" y="2688336"/>
                <a:ext cx="4498848" cy="3584448"/>
              </a:xfrm>
              <a:blipFill>
                <a:blip r:embed="rId2"/>
                <a:stretch>
                  <a:fillRect l="-843" t="-353" r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81CFE43-A94F-BC44-9DF6-EAF1E4A5B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"/>
          <a:stretch/>
        </p:blipFill>
        <p:spPr>
          <a:xfrm>
            <a:off x="5308052" y="10"/>
            <a:ext cx="6883948" cy="6857990"/>
          </a:xfrm>
          <a:custGeom>
            <a:avLst/>
            <a:gdLst>
              <a:gd name="connsiteX0" fmla="*/ 365648 w 6883948"/>
              <a:gd name="connsiteY0" fmla="*/ 0 h 6858000"/>
              <a:gd name="connsiteX1" fmla="*/ 6883948 w 6883948"/>
              <a:gd name="connsiteY1" fmla="*/ 0 h 6858000"/>
              <a:gd name="connsiteX2" fmla="*/ 6883948 w 6883948"/>
              <a:gd name="connsiteY2" fmla="*/ 6858000 h 6858000"/>
              <a:gd name="connsiteX3" fmla="*/ 365648 w 6883948"/>
              <a:gd name="connsiteY3" fmla="*/ 6858000 h 6858000"/>
              <a:gd name="connsiteX4" fmla="*/ 360213 w 6883948"/>
              <a:gd name="connsiteY4" fmla="*/ 6835050 h 6858000"/>
              <a:gd name="connsiteX5" fmla="*/ 0 w 6883948"/>
              <a:gd name="connsiteY5" fmla="*/ 3429001 h 6858000"/>
              <a:gd name="connsiteX6" fmla="*/ 360213 w 68839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6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89BF9-C4CE-CE4E-9A5F-BBE74CAB0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Set Builders 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94404-87DB-4B55-B6FD-4B22D8ED6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6" r="35613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EA614-7F20-3140-90CC-1894D7DB6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216" y="3351276"/>
                <a:ext cx="6272784" cy="282568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When you have sets that you can’t fit into your brackets {}, but they have a rule, you can also write them like so:</a:t>
                </a:r>
              </a:p>
              <a:p>
                <a:r>
                  <a:rPr lang="en-US" sz="1800" dirty="0"/>
                  <a:t>E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1800"/>
                          <m:t>ℤ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  … ,  −4,  −2, 0, 2, 4,  …,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={0, 2,  −2, 4,  −4,  …,}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 is the </a:t>
                </a:r>
                <a:r>
                  <a:rPr lang="en-US" sz="1800" b="1" dirty="0"/>
                  <a:t>set</a:t>
                </a:r>
                <a:r>
                  <a:rPr lang="en-US" sz="1800" dirty="0"/>
                  <a:t> </a:t>
                </a:r>
                <a:r>
                  <a:rPr lang="en-US" sz="1800" b="1" dirty="0"/>
                  <a:t>containing</a:t>
                </a:r>
                <a:r>
                  <a:rPr lang="en-US" sz="1800" dirty="0"/>
                  <a:t> all </a:t>
                </a:r>
                <a:r>
                  <a:rPr lang="en-US" sz="1800" b="1" dirty="0"/>
                  <a:t>even</a:t>
                </a:r>
                <a:r>
                  <a:rPr lang="en-US" sz="1800" dirty="0"/>
                  <a:t> </a:t>
                </a:r>
                <a:r>
                  <a:rPr lang="en-US" sz="1800" b="1" dirty="0"/>
                  <a:t>integers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In general this is denoted like this: X = {expression : rule}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EA614-7F20-3140-90CC-1894D7DB6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216" y="3351276"/>
                <a:ext cx="6272784" cy="2825686"/>
              </a:xfrm>
              <a:blipFill>
                <a:blip r:embed="rId3"/>
                <a:stretch>
                  <a:fillRect l="-606" t="-901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9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5D6AE-77D1-FB4B-B501-43239B03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lang="en-US" sz="5400"/>
              <a:t>Interval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7EA4-7934-8740-8366-1D8322101A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3328416"/>
                <a:ext cx="10509504" cy="271576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When your set is an interval on a number line it is represented like so:</a:t>
                </a:r>
              </a:p>
              <a:p>
                <a:r>
                  <a:rPr lang="en-US" dirty="0"/>
                  <a:t>Closed interval: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Open interval: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Half open interval: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= 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Infinite interval: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7EA4-7934-8740-8366-1D8322101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3328416"/>
                <a:ext cx="10509504" cy="2715768"/>
              </a:xfrm>
              <a:blipFill>
                <a:blip r:embed="rId2"/>
                <a:stretch>
                  <a:fillRect l="-754" t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807C6-40F2-7E46-A557-0622EDD1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Selected Exercises: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A2F40-97A8-2746-8ECE-19E4FEDFA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458" y="3355848"/>
                <a:ext cx="6268770" cy="282549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List elements of these sets:</a:t>
                </a:r>
              </a:p>
              <a:p>
                <a:pPr lvl="1"/>
                <a:r>
                  <a:rPr lang="en-US" sz="1800" dirty="0"/>
                  <a:t>2.1 A.2: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{3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+2 :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2.1 A.8: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 sz="1800"/>
                      <m:t>x</m:t>
                    </m:r>
                    <m:r>
                      <m:rPr>
                        <m:nor/>
                      </m:rPr>
                      <a:rPr lang="en-US" sz="1800"/>
                      <m:t> ∈ </m:t>
                    </m:r>
                    <m:r>
                      <m:rPr>
                        <m:nor/>
                      </m:rPr>
                      <a:rPr lang="en-US" sz="1800"/>
                      <m:t>R</m:t>
                    </m:r>
                    <m:r>
                      <m:rPr>
                        <m:nor/>
                      </m:rPr>
                      <a:rPr lang="en-US" sz="1800"/>
                      <m:t> :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1800"/>
                      <m:t> 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800"/>
                      <m:t> = −6</m:t>
                    </m:r>
                    <m:r>
                      <m:rPr>
                        <m:nor/>
                      </m:rPr>
                      <a:rPr lang="en-US" sz="1800"/>
                      <m:t>x</m:t>
                    </m:r>
                    <m:r>
                      <m:rPr>
                        <m:nor/>
                      </m:rPr>
                      <a:rPr lang="en-US" sz="1800" b="0" i="0"/>
                      <m:t>}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2.1 A.10: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= 1}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Convert to set builder’s notation:</a:t>
                </a:r>
              </a:p>
              <a:p>
                <a:pPr lvl="1"/>
                <a:r>
                  <a:rPr lang="en-US" sz="1800" dirty="0"/>
                  <a:t>2.1 B.18: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{0,4,16,36,64,100,…}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2.1 B.26: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{…,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9,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A2F40-97A8-2746-8ECE-19E4FEDFA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458" y="3355848"/>
                <a:ext cx="6268770" cy="2825496"/>
              </a:xfrm>
              <a:blipFill>
                <a:blip r:embed="rId2"/>
                <a:stretch>
                  <a:fillRect l="-681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81496D-0BCA-4032-B6AB-EA179DCFB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2" r="17328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4F36-2165-5240-8A85-ACF002F7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Selected Exercises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58A0B-3F81-5548-A1A2-CF40739A0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3337269"/>
                <a:ext cx="10509504" cy="290568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Find the cardinalities of these sets:</a:t>
                </a:r>
              </a:p>
              <a:p>
                <a:pPr lvl="1"/>
                <a:r>
                  <a:rPr lang="en-US" sz="3200" dirty="0"/>
                  <a:t>2.1 C.32: </a:t>
                </a:r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e>
                    </m:d>
                    <m:r>
                      <a:rPr lang="en-US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58A0B-3F81-5548-A1A2-CF40739A0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3337269"/>
                <a:ext cx="10509504" cy="2905686"/>
              </a:xfrm>
              <a:blipFill>
                <a:blip r:embed="rId2"/>
                <a:stretch>
                  <a:fillRect l="-1206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1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7F6FB-B6B0-7E4A-B68B-220D2D3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Homework: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0F355-9448-4FFA-8E26-D46EE29F4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3" r="16456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749C-D66F-CE48-998F-137515734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654" y="2684095"/>
            <a:ext cx="4646295" cy="3492868"/>
          </a:xfrm>
        </p:spPr>
        <p:txBody>
          <a:bodyPr>
            <a:normAutofit/>
          </a:bodyPr>
          <a:lstStyle/>
          <a:p>
            <a:r>
              <a:rPr lang="en-US" sz="1700"/>
              <a:t>Homework will be posted on the schedule file in the google drive folder.</a:t>
            </a:r>
          </a:p>
        </p:txBody>
      </p:sp>
    </p:spTree>
    <p:extLst>
      <p:ext uri="{BB962C8B-B14F-4D97-AF65-F5344CB8AC3E}">
        <p14:creationId xmlns:p14="http://schemas.microsoft.com/office/powerpoint/2010/main" val="3268666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DBBCF-D7DA-47D4-A573-05B92F81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Great video series explaining numbers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81886-26EA-4CEA-9908-FBF73E7F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BBC Magic Numbers Mysterious World of Maths</a:t>
            </a:r>
          </a:p>
          <a:p>
            <a:r>
              <a:rPr lang="en-US" sz="2200"/>
              <a:t>Video 1: </a:t>
            </a:r>
            <a:r>
              <a:rPr lang="en-US" sz="2200">
                <a:hlinkClick r:id="rId2"/>
              </a:rPr>
              <a:t>https://www.youtube.com/watch?v=cyvDG8qjt-M</a:t>
            </a:r>
            <a:endParaRPr lang="en-US" sz="2200"/>
          </a:p>
          <a:p>
            <a:r>
              <a:rPr lang="en-US" sz="2200"/>
              <a:t>Video 2: </a:t>
            </a:r>
            <a:r>
              <a:rPr lang="en-US" sz="2200">
                <a:hlinkClick r:id="rId3"/>
              </a:rPr>
              <a:t>https://www.youtube.com/watch?v=R6Qty8tAnVI</a:t>
            </a:r>
            <a:endParaRPr lang="en-US" sz="2200"/>
          </a:p>
          <a:p>
            <a:r>
              <a:rPr lang="en-US" sz="2200"/>
              <a:t>Video 3: </a:t>
            </a:r>
            <a:r>
              <a:rPr lang="en-US" sz="2200">
                <a:hlinkClick r:id="rId4"/>
              </a:rPr>
              <a:t>https://www.youtube.com/watch?v=TKKUZoqSTxw</a:t>
            </a: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4800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394D7-D75D-464C-8B36-D31A2DF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What we’ll cover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9A5CCA-17DA-4D7F-A187-133E1F715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055115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08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3AF19-2C0B-4CD8-A416-1CDF3C16C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8" r="-1" b="-1"/>
          <a:stretch/>
        </p:blipFill>
        <p:spPr>
          <a:xfrm>
            <a:off x="3522468" y="344567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7054D-893B-4B80-8D5C-9360BEC8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are 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2B664-AADE-4309-8575-911CE33B5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094" y="2718054"/>
                <a:ext cx="3438906" cy="320725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700" dirty="0"/>
                  <a:t>A set is any collection of </a:t>
                </a:r>
                <a:r>
                  <a:rPr lang="en-US" sz="1700" b="1" dirty="0"/>
                  <a:t>distinct </a:t>
                </a:r>
                <a:r>
                  <a:rPr lang="en-US" sz="1700" dirty="0"/>
                  <a:t>objects</a:t>
                </a:r>
              </a:p>
              <a:p>
                <a:r>
                  <a:rPr lang="en-US" sz="1700" dirty="0"/>
                  <a:t>A set is itself considered an object and can be put into another set</a:t>
                </a:r>
              </a:p>
              <a:p>
                <a:r>
                  <a:rPr lang="en-US" sz="1700" dirty="0"/>
                  <a:t>We say an object belongs to a set like this: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𝑜𝑏𝑗𝑒𝑐𝑡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17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𝑠𝑒𝑡</m:t>
                    </m:r>
                  </m:oMath>
                </a14:m>
                <a:endParaRPr lang="en-US" sz="1700" dirty="0"/>
              </a:p>
              <a:p>
                <a:r>
                  <a:rPr lang="en-US" sz="1700" dirty="0"/>
                  <a:t>Sets are usually uppercase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2B664-AADE-4309-8575-911CE33B5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94" y="2718054"/>
                <a:ext cx="3438906" cy="3207258"/>
              </a:xfrm>
              <a:blipFill>
                <a:blip r:embed="rId4"/>
                <a:stretch>
                  <a:fillRect l="-735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10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political parties">
            <a:extLst>
              <a:ext uri="{FF2B5EF4-FFF2-40B4-BE49-F238E27FC236}">
                <a16:creationId xmlns:a16="http://schemas.microsoft.com/office/drawing/2014/main" id="{97C17955-75AE-414B-94AB-883316857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1" r="7140" b="-2"/>
          <a:stretch/>
        </p:blipFill>
        <p:spPr bwMode="auto">
          <a:xfrm>
            <a:off x="8529321" y="10"/>
            <a:ext cx="3662680" cy="3401558"/>
          </a:xfrm>
          <a:custGeom>
            <a:avLst/>
            <a:gdLst>
              <a:gd name="connsiteX0" fmla="*/ 0 w 3662680"/>
              <a:gd name="connsiteY0" fmla="*/ 0 h 3401568"/>
              <a:gd name="connsiteX1" fmla="*/ 3662680 w 3662680"/>
              <a:gd name="connsiteY1" fmla="*/ 0 h 3401568"/>
              <a:gd name="connsiteX2" fmla="*/ 3662680 w 3662680"/>
              <a:gd name="connsiteY2" fmla="*/ 3401568 h 3401568"/>
              <a:gd name="connsiteX3" fmla="*/ 774527 w 3662680"/>
              <a:gd name="connsiteY3" fmla="*/ 3401568 h 3401568"/>
              <a:gd name="connsiteX4" fmla="*/ 769892 w 3662680"/>
              <a:gd name="connsiteY4" fmla="*/ 3133175 h 3401568"/>
              <a:gd name="connsiteX5" fmla="*/ 104445 w 3662680"/>
              <a:gd name="connsiteY5" fmla="*/ 215033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ruit">
            <a:extLst>
              <a:ext uri="{FF2B5EF4-FFF2-40B4-BE49-F238E27FC236}">
                <a16:creationId xmlns:a16="http://schemas.microsoft.com/office/drawing/2014/main" id="{EAF93D25-7598-4423-A891-053A4296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7" r="5221" b="1"/>
          <a:stretch/>
        </p:blipFill>
        <p:spPr bwMode="auto">
          <a:xfrm>
            <a:off x="5115314" y="10"/>
            <a:ext cx="4118110" cy="3401558"/>
          </a:xfrm>
          <a:custGeom>
            <a:avLst/>
            <a:gdLst>
              <a:gd name="connsiteX0" fmla="*/ 0 w 4118110"/>
              <a:gd name="connsiteY0" fmla="*/ 0 h 3401568"/>
              <a:gd name="connsiteX1" fmla="*/ 3343575 w 4118110"/>
              <a:gd name="connsiteY1" fmla="*/ 0 h 3401568"/>
              <a:gd name="connsiteX2" fmla="*/ 3448028 w 4118110"/>
              <a:gd name="connsiteY2" fmla="*/ 215050 h 3401568"/>
              <a:gd name="connsiteX3" fmla="*/ 4113475 w 4118110"/>
              <a:gd name="connsiteY3" fmla="*/ 3133192 h 3401568"/>
              <a:gd name="connsiteX4" fmla="*/ 4118110 w 4118110"/>
              <a:gd name="connsiteY4" fmla="*/ 3401568 h 3401568"/>
              <a:gd name="connsiteX5" fmla="*/ 801224 w 4118110"/>
              <a:gd name="connsiteY5" fmla="*/ 3401568 h 3401568"/>
              <a:gd name="connsiteX6" fmla="*/ 797493 w 4118110"/>
              <a:gd name="connsiteY6" fmla="*/ 3185579 h 3401568"/>
              <a:gd name="connsiteX7" fmla="*/ 22579 w 4118110"/>
              <a:gd name="connsiteY7" fmla="*/ 42066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E6237-F5E9-4AD7-AFB2-B576CB88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US" sz="3400" dirty="0"/>
              <a:t>Examples of sets and their objects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E6894-40B5-4799-A3E7-CFB088EAE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8056" y="2514600"/>
                <a:ext cx="4922338" cy="366674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𝐵𝑎𝑛𝑎𝑛𝑎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𝑓𝑟𝑢𝑖𝑡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𝑂𝑏𝑎𝑚𝑎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𝐷𝑒𝑚𝑜𝑐𝑟𝑎𝑡𝑖𝑐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𝑃𝑎𝑟𝑡𝑦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𝑀𝑜𝑛𝑘𝑒𝑦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𝐴𝑛𝑖𝑚𝑎𝑙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E6894-40B5-4799-A3E7-CFB088EA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056" y="2514600"/>
                <a:ext cx="4922338" cy="3666744"/>
              </a:xfrm>
              <a:blipFill>
                <a:blip r:embed="rId4"/>
                <a:stretch>
                  <a:fillRect l="-2057" t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0" name="Picture 12" descr="Image result for monkey gif">
            <a:extLst>
              <a:ext uri="{FF2B5EF4-FFF2-40B4-BE49-F238E27FC236}">
                <a16:creationId xmlns:a16="http://schemas.microsoft.com/office/drawing/2014/main" id="{E3545E37-E29E-413C-AD53-7C27201B23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01" y="3429000"/>
            <a:ext cx="5852352" cy="3281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4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C46D-F39A-4E08-9F19-5F059A94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mathematical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42FD5-054A-4FD1-965C-CEC131AAA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252260" cy="41954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Natural Numbers: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/>
                      <m:t>ℕ</m:t>
                    </m:r>
                    <m:r>
                      <m:rPr>
                        <m:nor/>
                      </m:rPr>
                      <a:rPr lang="en-US" sz="3200" b="0" i="0" smtClean="0"/>
                      <m:t> </m:t>
                    </m:r>
                    <m:r>
                      <m:rPr>
                        <m:nor/>
                      </m:rPr>
                      <a:rPr lang="en-US" sz="3200"/>
                      <m:t>= </m:t>
                    </m:r>
                    <m:r>
                      <m:rPr>
                        <m:nor/>
                      </m:rPr>
                      <a:rPr lang="en-US" sz="3200" b="0" i="0" smtClean="0"/>
                      <m:t>{</m:t>
                    </m:r>
                    <m:r>
                      <m:rPr>
                        <m:nor/>
                      </m:rPr>
                      <a:rPr lang="en-US" sz="3200"/>
                      <m:t>1,2,3,4,5,6,7,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…}</m:t>
                    </m:r>
                    <m:r>
                      <m:rPr>
                        <m:nor/>
                      </m:rPr>
                      <a:rPr lang="en-US" sz="3200"/>
                      <m:t> 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Integers: 		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smtClean="0"/>
                      <m:t>ℤ</m:t>
                    </m:r>
                    <m:r>
                      <m:rPr>
                        <m:nor/>
                      </m:rPr>
                      <a:rPr lang="en-US" sz="3200" b="0" i="0" smtClean="0"/>
                      <m:t> = {</m:t>
                    </m:r>
                    <m:r>
                      <m:rPr>
                        <m:nor/>
                      </m:rPr>
                      <a:rPr lang="en-US" sz="3200"/>
                      <m:t>..., −3, −2, −1, 0, 1, 2, 3, ...}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Rationals:		 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/>
                      <m:t>ℚ</m:t>
                    </m:r>
                    <m:r>
                      <m:rPr>
                        <m:nor/>
                      </m:rPr>
                      <a:rPr lang="en-US" sz="3200" b="0" i="0" smtClean="0"/>
                      <m:t> = {</m:t>
                    </m:r>
                    <m:r>
                      <m:rPr>
                        <m:nor/>
                      </m:rPr>
                      <a:rPr lang="en-US" sz="3200" b="0" i="0" smtClean="0"/>
                      <m:t>p</m:t>
                    </m:r>
                    <m:r>
                      <m:rPr>
                        <m:nor/>
                      </m:rPr>
                      <a:rPr lang="en-US" sz="3200" b="0" i="0" smtClean="0"/>
                      <m:t>/</m:t>
                    </m:r>
                    <m:r>
                      <m:rPr>
                        <m:nor/>
                      </m:rPr>
                      <a:rPr lang="en-US" sz="3200" b="0" i="0" smtClean="0"/>
                      <m:t>q</m:t>
                    </m:r>
                    <m:r>
                      <m:rPr>
                        <m:nor/>
                      </m:rPr>
                      <a:rPr lang="en-US" sz="3200" b="0" i="0" smtClean="0"/>
                      <m:t> : </m:t>
                    </m:r>
                    <m:r>
                      <m:rPr>
                        <m:nor/>
                      </m:rPr>
                      <a:rPr lang="en-US" sz="3200" b="0" i="0" smtClean="0"/>
                      <m:t>p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3200"/>
                      <m:t>ℤ</m:t>
                    </m:r>
                    <m:r>
                      <m:rPr>
                        <m:nor/>
                      </m:rPr>
                      <a:rPr lang="en-US" sz="3200" b="0" i="0" smtClean="0"/>
                      <m:t>, </m:t>
                    </m:r>
                    <m:r>
                      <m:rPr>
                        <m:nor/>
                      </m:rPr>
                      <a:rPr lang="en-US" sz="3200" b="0" i="0" smtClean="0"/>
                      <m:t>q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3200"/>
                      <m:t>ℕ</m:t>
                    </m:r>
                    <m:r>
                      <m:rPr>
                        <m:nor/>
                      </m:rPr>
                      <a:rPr lang="en-US" sz="3200" b="0" i="0" smtClean="0"/>
                      <m:t>}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Reals: 			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/>
                      <m:t>ℝ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42FD5-054A-4FD1-965C-CEC131AAA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252260" cy="4195481"/>
              </a:xfrm>
              <a:blipFill>
                <a:blip r:embed="rId2"/>
                <a:stretch>
                  <a:fillRect l="-866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AFCECDC4-F37D-4087-94C1-A74EC24AD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6136"/>
            <a:ext cx="3333750" cy="108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103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05672-5CCF-4D59-9886-A26E9F78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74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/>
              <a:t>Story Time!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8" name="Content Placeholder 5127">
                <a:extLst>
                  <a:ext uri="{FF2B5EF4-FFF2-40B4-BE49-F238E27FC236}">
                    <a16:creationId xmlns:a16="http://schemas.microsoft.com/office/drawing/2014/main" id="{F5263756-AEC0-492D-B736-E4AF392E6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274" y="2258171"/>
                <a:ext cx="3170466" cy="402584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800" dirty="0"/>
                  <a:t>How did we come to have irrational numbers like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√2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r>
                  <a:rPr lang="en-US" sz="1800" dirty="0" err="1"/>
                  <a:t>Hippasus</a:t>
                </a:r>
                <a:r>
                  <a:rPr lang="en-US" sz="1800" dirty="0"/>
                  <a:t> of Metapontum tried drawing a triangle with sides of lengths 1 and 1. </a:t>
                </a:r>
              </a:p>
              <a:p>
                <a:r>
                  <a:rPr lang="en-US" sz="1800" dirty="0"/>
                  <a:t>He tried to prove the hypotenuse was rational and then found out it wasn’t.</a:t>
                </a:r>
              </a:p>
              <a:p>
                <a:r>
                  <a:rPr lang="en-US" sz="1800" dirty="0"/>
                  <a:t>He was promptly drowned. </a:t>
                </a:r>
              </a:p>
            </p:txBody>
          </p:sp>
        </mc:Choice>
        <mc:Fallback>
          <p:sp>
            <p:nvSpPr>
              <p:cNvPr id="5128" name="Content Placeholder 5127">
                <a:extLst>
                  <a:ext uri="{FF2B5EF4-FFF2-40B4-BE49-F238E27FC236}">
                    <a16:creationId xmlns:a16="http://schemas.microsoft.com/office/drawing/2014/main" id="{F5263756-AEC0-492D-B736-E4AF392E6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274" y="2258171"/>
                <a:ext cx="3170466" cy="4025842"/>
              </a:xfrm>
              <a:blipFill>
                <a:blip r:embed="rId4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A0D383-14DE-4C2B-AF67-B88C819F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068" y="0"/>
            <a:ext cx="370986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0C16B-A6C3-4F23-982F-14A6CF4A6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259" y="350874"/>
            <a:ext cx="3615741" cy="65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B7533-8605-A844-92A4-C3904B860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2" y="3848493"/>
            <a:ext cx="4175077" cy="27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2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deo_Game_Splash-Ploor-69923503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A5A9312C-A3DC-446D-8406-0D35E4BE7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6" y="643467"/>
            <a:ext cx="74280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61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82C8D-2325-4295-873F-F8B0BA49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Set equality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3C5C9-98AE-DE43-AF5A-2868A8A8D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0" r="-2" b="-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2841-83D5-43B0-A9D4-D7A162CA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Two sets are equal if they contain the same elements</a:t>
            </a:r>
          </a:p>
          <a:p>
            <a:r>
              <a:rPr lang="en-US" sz="2400" dirty="0"/>
              <a:t>Order does not matter in sets!</a:t>
            </a:r>
          </a:p>
        </p:txBody>
      </p:sp>
    </p:spTree>
    <p:extLst>
      <p:ext uri="{BB962C8B-B14F-4D97-AF65-F5344CB8AC3E}">
        <p14:creationId xmlns:p14="http://schemas.microsoft.com/office/powerpoint/2010/main" val="113628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07E3AF09-BA55-4284-A40C-06C34696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3" t="6593" r="21926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27673-9489-4F4E-B2EB-19A8CB9C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Computer Speak – Binary notation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2929-9DD2-EE41-B31A-6A8D8CD9E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372481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Computers speak in 0’s and 1’s.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We can translate a number from decimal (0-9 system) to binary by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Taking the number and splitting it up to exponents of 2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Example:	64 = 2^6 = 1000000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Example:	65 = 2^6+2^0 = 1000001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You can convert sets to binary as well</a:t>
            </a:r>
          </a:p>
        </p:txBody>
      </p:sp>
    </p:spTree>
    <p:extLst>
      <p:ext uri="{BB962C8B-B14F-4D97-AF65-F5344CB8AC3E}">
        <p14:creationId xmlns:p14="http://schemas.microsoft.com/office/powerpoint/2010/main" val="152220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3724"/>
      </a:dk2>
      <a:lt2>
        <a:srgbClr val="E8E2E6"/>
      </a:lt2>
      <a:accent1>
        <a:srgbClr val="47B56D"/>
      </a:accent1>
      <a:accent2>
        <a:srgbClr val="43B13B"/>
      </a:accent2>
      <a:accent3>
        <a:srgbClr val="7AB145"/>
      </a:accent3>
      <a:accent4>
        <a:srgbClr val="9DA838"/>
      </a:accent4>
      <a:accent5>
        <a:srgbClr val="C19B4C"/>
      </a:accent5>
      <a:accent6>
        <a:srgbClr val="B15A3B"/>
      </a:accent6>
      <a:hlink>
        <a:srgbClr val="918230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792</Words>
  <Application>Microsoft Macintosh PowerPoint</Application>
  <PresentationFormat>Widescreen</PresentationFormat>
  <Paragraphs>87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 Next LT Pro</vt:lpstr>
      <vt:lpstr>Calibri</vt:lpstr>
      <vt:lpstr>Cambria Math</vt:lpstr>
      <vt:lpstr>Century Gothic</vt:lpstr>
      <vt:lpstr>Wingdings 3</vt:lpstr>
      <vt:lpstr>AccentBoxVTI</vt:lpstr>
      <vt:lpstr>Ion</vt:lpstr>
      <vt:lpstr>Set Theory</vt:lpstr>
      <vt:lpstr>What we’ll cover</vt:lpstr>
      <vt:lpstr>What are sets</vt:lpstr>
      <vt:lpstr>Examples of sets and their objects</vt:lpstr>
      <vt:lpstr>Most important mathematical sets</vt:lpstr>
      <vt:lpstr>Story Time!</vt:lpstr>
      <vt:lpstr>PowerPoint Presentation</vt:lpstr>
      <vt:lpstr>Set equality</vt:lpstr>
      <vt:lpstr>Computer Speak – Binary notation</vt:lpstr>
      <vt:lpstr>Cardinality of sets</vt:lpstr>
      <vt:lpstr>Empty set cardinality</vt:lpstr>
      <vt:lpstr>Set Builders Notation</vt:lpstr>
      <vt:lpstr>Interval notation</vt:lpstr>
      <vt:lpstr>Selected Exercises:</vt:lpstr>
      <vt:lpstr>Selected Exercises 2</vt:lpstr>
      <vt:lpstr>Homework:</vt:lpstr>
      <vt:lpstr>Great video series explaining numbers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Theory</dc:title>
  <dc:creator>Ariel Avshalom</dc:creator>
  <cp:lastModifiedBy>Ariel Avshalom</cp:lastModifiedBy>
  <cp:revision>1</cp:revision>
  <dcterms:created xsi:type="dcterms:W3CDTF">2020-02-02T22:46:40Z</dcterms:created>
  <dcterms:modified xsi:type="dcterms:W3CDTF">2020-02-14T17:10:46Z</dcterms:modified>
</cp:coreProperties>
</file>